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319" r:id="rId2"/>
    <p:sldId id="325" r:id="rId3"/>
    <p:sldId id="330" r:id="rId4"/>
    <p:sldId id="331" r:id="rId5"/>
    <p:sldId id="326" r:id="rId6"/>
    <p:sldId id="323" r:id="rId7"/>
    <p:sldId id="328" r:id="rId8"/>
    <p:sldId id="322" r:id="rId9"/>
    <p:sldId id="321" r:id="rId10"/>
    <p:sldId id="324" r:id="rId11"/>
    <p:sldId id="333" r:id="rId12"/>
    <p:sldId id="327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 autoAdjust="0"/>
    <p:restoredTop sz="89528"/>
  </p:normalViewPr>
  <p:slideViewPr>
    <p:cSldViewPr>
      <p:cViewPr varScale="1">
        <p:scale>
          <a:sx n="154" d="100"/>
          <a:sy n="154" d="100"/>
        </p:scale>
        <p:origin x="177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FFB91E-5FF3-4FED-83F9-D2F00F7587EF}" type="datetimeFigureOut">
              <a:rPr lang="en-US" smtClean="0"/>
              <a:t>6/11/17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C57670-0C67-428D-9DA4-CA51188D6F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4238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Event filtering and</a:t>
            </a:r>
            <a:r>
              <a:rPr lang="en-US" baseline="0" dirty="0" smtClean="0"/>
              <a:t> other for Vulcan</a:t>
            </a:r>
          </a:p>
          <a:p>
            <a:r>
              <a:rPr lang="en-US" baseline="0" dirty="0" smtClean="0"/>
              <a:t>Sans interface</a:t>
            </a:r>
          </a:p>
          <a:p>
            <a:r>
              <a:rPr lang="en-US" baseline="0" dirty="0" smtClean="0"/>
              <a:t>Single crystal alignment tool in CSS</a:t>
            </a:r>
          </a:p>
          <a:p>
            <a:r>
              <a:rPr lang="en-US" baseline="0" dirty="0" smtClean="0"/>
              <a:t>Live data for NOMAD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57670-0C67-428D-9DA4-CA51188D6F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1014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Matplot</a:t>
            </a:r>
            <a:r>
              <a:rPr lang="en-US" dirty="0" smtClean="0"/>
              <a:t> lib naturally does non orthogonal axes.</a:t>
            </a:r>
          </a:p>
          <a:p>
            <a:r>
              <a:rPr lang="en-US" dirty="0" err="1" smtClean="0"/>
              <a:t>Neutronpy</a:t>
            </a:r>
            <a:r>
              <a:rPr lang="en-US" baseline="0" dirty="0" smtClean="0"/>
              <a:t> is our chosen TAX solution.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C57670-0C67-428D-9DA4-CA51188D6F1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187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 bwMode="auto">
          <a:xfrm>
            <a:off x="6085342" y="0"/>
            <a:ext cx="3071004" cy="6858000"/>
          </a:xfrm>
          <a:prstGeom prst="rect">
            <a:avLst/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50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lin ang="8100000" scaled="1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534" y="65"/>
            <a:ext cx="8839114" cy="662933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160172" cy="877163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2278" y="1761403"/>
            <a:ext cx="3255297" cy="757130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3796" y="649494"/>
            <a:ext cx="4648199" cy="46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025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rg 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484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ctr">
              <a:defRPr/>
            </a:lvl1pPr>
          </a:lstStyle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5" name="Date Placeholder 7"/>
          <p:cNvSpPr>
            <a:spLocks noGrp="1"/>
          </p:cNvSpPr>
          <p:nvPr>
            <p:ph type="dt" sz="half" idx="10"/>
          </p:nvPr>
        </p:nvSpPr>
        <p:spPr>
          <a:xfrm>
            <a:off x="3505200" y="6602373"/>
            <a:ext cx="2133600" cy="178813"/>
          </a:xfrm>
          <a:prstGeom prst="rect">
            <a:avLst/>
          </a:prstGeom>
        </p:spPr>
        <p:txBody>
          <a:bodyPr/>
          <a:lstStyle>
            <a:lvl1pPr algn="ctr">
              <a:lnSpc>
                <a:spcPct val="90000"/>
              </a:lnSpc>
              <a:defRPr sz="900">
                <a:solidFill>
                  <a:schemeClr val="tx1">
                    <a:tint val="75000"/>
                  </a:schemeClr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fld id="{8A61D087-AEFB-4026-92AC-94E24ECF28CF}" type="datetimeFigureOut">
              <a:rPr lang="en-US" smtClean="0"/>
              <a:t>6/11/17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11078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202278" y="6293793"/>
            <a:ext cx="21146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b="0" dirty="0" smtClean="0">
                <a:solidFill>
                  <a:schemeClr val="tx2"/>
                </a:solidFill>
              </a:rPr>
              <a:t>ORNL is managed by UT-Battelle </a:t>
            </a:r>
            <a:br>
              <a:rPr lang="en-US" sz="1000" b="0" dirty="0" smtClean="0">
                <a:solidFill>
                  <a:schemeClr val="tx2"/>
                </a:solidFill>
              </a:rPr>
            </a:br>
            <a:r>
              <a:rPr lang="en-US" sz="1000" b="0" dirty="0" smtClean="0">
                <a:solidFill>
                  <a:schemeClr val="tx2"/>
                </a:solidFill>
              </a:rPr>
              <a:t>for the US Department of Energy</a:t>
            </a:r>
            <a:endParaRPr lang="en-US" sz="1000" b="0" dirty="0">
              <a:solidFill>
                <a:schemeClr val="tx2"/>
              </a:solidFill>
            </a:endParaRPr>
          </a:p>
        </p:txBody>
      </p:sp>
      <p:pic>
        <p:nvPicPr>
          <p:cNvPr id="5" name="Picture 4" descr="HFIR_SNS-whit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4600" y="6324600"/>
            <a:ext cx="2609193" cy="33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722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21412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367185"/>
            <a:ext cx="8642640" cy="4471932"/>
          </a:xfr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482725" indent="-222250">
              <a:buFont typeface="Arial" panose="020B0604020202020204" pitchFamily="34" charset="0"/>
              <a:buChar char="•"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22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47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99572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7398" y="1363056"/>
            <a:ext cx="4198258" cy="4525963"/>
          </a:xfrm>
        </p:spPr>
        <p:txBody>
          <a:bodyPr/>
          <a:lstStyle>
            <a:lvl1pPr>
              <a:defRPr lang="en-US" dirty="0" smtClean="0"/>
            </a:lvl1pPr>
            <a:lvl2pPr>
              <a:defRPr lang="en-US" dirty="0" smtClean="0"/>
            </a:lvl2pPr>
            <a:lvl3pPr>
              <a:defRPr lang="en-US" dirty="0" smtClean="0"/>
            </a:lvl3pPr>
            <a:lvl4pPr>
              <a:defRPr lang="en-US" dirty="0" smtClean="0"/>
            </a:lvl4pPr>
            <a:lvl5pPr>
              <a:defRPr lang="en-US" dirty="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6602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5948" y="1462314"/>
            <a:ext cx="419252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95948" y="2102076"/>
            <a:ext cx="419252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buFont typeface="Arial" panose="020B0604020202020204" pitchFamily="34" charset="0"/>
              <a:buChar char="•"/>
              <a:defRPr sz="18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476828"/>
            <a:ext cx="41941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16590"/>
            <a:ext cx="41941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482725" indent="-222250"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48649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3911890" cy="1117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/>
          <p:nvPr/>
        </p:nvSpPr>
        <p:spPr bwMode="auto">
          <a:xfrm>
            <a:off x="6085342" y="0"/>
            <a:ext cx="3071004" cy="6858000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" dist="38100" dir="10800000" algn="r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pPr eaLnBrk="0" hangingPunct="0">
              <a:defRPr/>
            </a:pPr>
            <a:endParaRPr lang="en-US">
              <a:latin typeface="Arial" pitchFamily="34" charset="0"/>
              <a:cs typeface="Arial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52" r="1904"/>
          <a:stretch/>
        </p:blipFill>
        <p:spPr>
          <a:xfrm>
            <a:off x="6085342" y="65"/>
            <a:ext cx="3071004" cy="66293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6085342" y="0"/>
            <a:ext cx="0" cy="6858000"/>
          </a:xfrm>
          <a:prstGeom prst="straightConnector1">
            <a:avLst/>
          </a:prstGeom>
          <a:ln w="38100">
            <a:solidFill>
              <a:schemeClr val="tx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201" y="6338371"/>
            <a:ext cx="1329900" cy="31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1090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8677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3336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theme" Target="../theme/theme1.xml"/><Relationship Id="rId12" Type="http://schemas.openxmlformats.org/officeDocument/2006/relationships/image" Target="../media/image1.png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FIR_SNS.png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6324600"/>
            <a:ext cx="2685393" cy="3464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" y="65"/>
            <a:ext cx="9143825" cy="6857868"/>
          </a:xfrm>
          <a:prstGeom prst="rect">
            <a:avLst/>
          </a:prstGeom>
        </p:spPr>
      </p:pic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202910" y="177800"/>
            <a:ext cx="8628678" cy="48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88688" y="1445477"/>
            <a:ext cx="8642640" cy="4270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 flipH="1">
            <a:off x="22695" y="6513051"/>
            <a:ext cx="210301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 defTabSz="173038">
              <a:lnSpc>
                <a:spcPct val="90000"/>
              </a:lnSpc>
              <a:tabLst>
                <a:tab pos="230188" algn="l"/>
              </a:tabLst>
              <a:defRPr/>
            </a:pPr>
            <a:fld id="{040BB257-551A-4736-B50F-DCF1BA034C06}" type="slidenum">
              <a:rPr lang="en-US" sz="1000" smtClean="0">
                <a:solidFill>
                  <a:schemeClr val="bg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pPr algn="r" defTabSz="173038">
                <a:lnSpc>
                  <a:spcPct val="90000"/>
                </a:lnSpc>
                <a:tabLst>
                  <a:tab pos="230188" algn="l"/>
                </a:tabLst>
                <a:defRPr/>
              </a:pPr>
              <a:t>‹#›</a:t>
            </a:fld>
            <a:endParaRPr lang="en-US" sz="1000" dirty="0">
              <a:solidFill>
                <a:schemeClr val="bg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Rectangle 256"/>
          <p:cNvSpPr txBox="1">
            <a:spLocks noChangeArrowheads="1"/>
          </p:cNvSpPr>
          <p:nvPr userDrawn="1"/>
        </p:nvSpPr>
        <p:spPr>
          <a:xfrm>
            <a:off x="216123" y="6477000"/>
            <a:ext cx="3746277" cy="152400"/>
          </a:xfrm>
          <a:prstGeom prst="rect">
            <a:avLst/>
          </a:prstGeom>
          <a:ln/>
        </p:spPr>
        <p:txBody>
          <a:bodyPr anchor="ctr"/>
          <a:lstStyle/>
          <a:p>
            <a:pPr algn="l"/>
            <a:r>
              <a:rPr lang="en-US" sz="1000" dirty="0" err="1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Mantid</a:t>
            </a:r>
            <a:r>
              <a:rPr lang="en-US" sz="1000" baseline="0" dirty="0" smtClean="0">
                <a:solidFill>
                  <a:srgbClr val="BFBFBF"/>
                </a:solidFill>
                <a:latin typeface="Arial" pitchFamily="34" charset="0"/>
                <a:cs typeface="Arial" pitchFamily="34" charset="0"/>
              </a:rPr>
              <a:t> User Workshop</a:t>
            </a:r>
            <a:endParaRPr lang="en-US" sz="1000" dirty="0">
              <a:solidFill>
                <a:srgbClr val="BFBFBF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1848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61" r:id="rId2"/>
    <p:sldLayoutId id="2147483670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</p:sldLayoutIdLst>
  <p:timing>
    <p:tnLst>
      <p:par>
        <p:cTn id="1" dur="indefinite" restart="never" nodeType="tmRoot"/>
      </p:par>
    </p:tnLst>
  </p:timing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 kern="1200">
          <a:solidFill>
            <a:schemeClr val="tx2"/>
          </a:solidFill>
          <a:latin typeface="Arial Black" pitchFamily="34" charset="0"/>
          <a:ea typeface="+mj-ea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3000">
          <a:solidFill>
            <a:srgbClr val="006C3A"/>
          </a:solidFill>
          <a:latin typeface="Arial Black" pitchFamily="34" charset="0"/>
        </a:defRPr>
      </a:lvl9pPr>
    </p:titleStyle>
    <p:bodyStyle>
      <a:lvl1pPr marL="230188" indent="-230188" algn="l" rtl="0" eaLnBrk="1" fontAlgn="base" hangingPunct="1">
        <a:lnSpc>
          <a:spcPct val="90000"/>
        </a:lnSpc>
        <a:spcBef>
          <a:spcPts val="1400"/>
        </a:spcBef>
        <a:spcAft>
          <a:spcPct val="0"/>
        </a:spcAft>
        <a:buClr>
          <a:schemeClr val="tx2"/>
        </a:buClr>
        <a:buFont typeface="Arial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25475" indent="-279400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3018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144588" indent="-173038" algn="l" rtl="0" eaLnBrk="1" fontAlgn="base" hangingPunct="1">
        <a:lnSpc>
          <a:spcPct val="90000"/>
        </a:lnSpc>
        <a:spcBef>
          <a:spcPts val="800"/>
        </a:spcBef>
        <a:spcAft>
          <a:spcPct val="0"/>
        </a:spcAft>
        <a:buClr>
          <a:schemeClr val="tx2"/>
        </a:buClr>
        <a:buFont typeface="Arial" charset="0"/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482725" indent="-222250" algn="l" rtl="0" eaLnBrk="1" fontAlgn="base" hangingPunct="1">
        <a:lnSpc>
          <a:spcPct val="90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tiff"/><Relationship Id="rId7" Type="http://schemas.openxmlformats.org/officeDocument/2006/relationships/image" Target="../media/image17.tiff"/><Relationship Id="rId8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2278" y="179737"/>
            <a:ext cx="4445922" cy="1269578"/>
          </a:xfrm>
        </p:spPr>
        <p:txBody>
          <a:bodyPr/>
          <a:lstStyle/>
          <a:p>
            <a:r>
              <a:rPr lang="en-US" dirty="0" err="1" smtClean="0"/>
              <a:t>Mantid</a:t>
            </a:r>
            <a:r>
              <a:rPr lang="en-US" dirty="0" smtClean="0"/>
              <a:t> at ORNL: Current Status and Future Directions</a:t>
            </a:r>
            <a:endParaRPr lang="en-US" dirty="0"/>
          </a:p>
        </p:txBody>
      </p:sp>
      <p:sp>
        <p:nvSpPr>
          <p:cNvPr id="4" name="Subtitle 2"/>
          <p:cNvSpPr txBox="1">
            <a:spLocks/>
          </p:cNvSpPr>
          <p:nvPr/>
        </p:nvSpPr>
        <p:spPr bwMode="auto">
          <a:xfrm>
            <a:off x="228600" y="2514600"/>
            <a:ext cx="5029200" cy="1819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0" indent="0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None/>
              <a:defRPr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1666" y="2666999"/>
            <a:ext cx="4588933" cy="1515197"/>
          </a:xfrm>
        </p:spPr>
        <p:txBody>
          <a:bodyPr/>
          <a:lstStyle/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Garrett E. Granroth</a:t>
            </a:r>
          </a:p>
          <a:p>
            <a:pPr marL="342900" marR="0" lvl="0" indent="-3429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dirty="0" smtClean="0"/>
              <a:t>Neutron Data Analysis and Visualization Division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096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Preparing </a:t>
            </a:r>
            <a:r>
              <a:rPr lang="en-US" dirty="0" err="1" smtClean="0"/>
              <a:t>Mantid</a:t>
            </a:r>
            <a:r>
              <a:rPr lang="en-US" dirty="0" smtClean="0"/>
              <a:t> for the future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219200"/>
            <a:ext cx="8642640" cy="4471932"/>
          </a:xfrm>
        </p:spPr>
        <p:txBody>
          <a:bodyPr/>
          <a:lstStyle/>
          <a:p>
            <a:pPr lvl="1"/>
            <a:endParaRPr lang="en-US" dirty="0" smtClean="0"/>
          </a:p>
          <a:p>
            <a:r>
              <a:rPr lang="en-US" dirty="0"/>
              <a:t>Robustness and speed </a:t>
            </a:r>
            <a:r>
              <a:rPr lang="en-US" dirty="0" smtClean="0"/>
              <a:t>improvements</a:t>
            </a:r>
          </a:p>
          <a:p>
            <a:r>
              <a:rPr lang="en-US" dirty="0" smtClean="0"/>
              <a:t>Planning for </a:t>
            </a:r>
            <a:r>
              <a:rPr lang="en-US" dirty="0" err="1" smtClean="0"/>
              <a:t>Mantid</a:t>
            </a:r>
            <a:r>
              <a:rPr lang="en-US" dirty="0" smtClean="0"/>
              <a:t> 4.0</a:t>
            </a:r>
          </a:p>
          <a:p>
            <a:pPr lvl="1"/>
            <a:r>
              <a:rPr lang="en-US" dirty="0" smtClean="0"/>
              <a:t>Algorithm renaming</a:t>
            </a:r>
          </a:p>
          <a:p>
            <a:r>
              <a:rPr lang="en-US" dirty="0" smtClean="0"/>
              <a:t>Moving </a:t>
            </a:r>
            <a:r>
              <a:rPr lang="en-US" dirty="0" err="1" smtClean="0"/>
              <a:t>Mantid</a:t>
            </a:r>
            <a:r>
              <a:rPr lang="en-US" dirty="0" smtClean="0"/>
              <a:t> to more of a python styled library</a:t>
            </a:r>
          </a:p>
          <a:p>
            <a:pPr lvl="1"/>
            <a:r>
              <a:rPr lang="en-US" dirty="0" smtClean="0"/>
              <a:t>Able to integrate easier </a:t>
            </a:r>
            <a:r>
              <a:rPr lang="en-US" dirty="0" smtClean="0"/>
              <a:t>with other libraries</a:t>
            </a:r>
          </a:p>
          <a:p>
            <a:pPr lvl="2"/>
            <a:r>
              <a:rPr lang="en-US" dirty="0" smtClean="0"/>
              <a:t>Utilize </a:t>
            </a:r>
            <a:r>
              <a:rPr lang="en-US" dirty="0" err="1" smtClean="0"/>
              <a:t>exisiting</a:t>
            </a:r>
            <a:r>
              <a:rPr lang="en-US" dirty="0" smtClean="0"/>
              <a:t> tools</a:t>
            </a:r>
          </a:p>
          <a:p>
            <a:pPr lvl="3"/>
            <a:r>
              <a:rPr lang="en-US" dirty="0" smtClean="0"/>
              <a:t>PANDAS</a:t>
            </a:r>
            <a:r>
              <a:rPr lang="en-US" dirty="0" smtClean="0"/>
              <a:t>, </a:t>
            </a:r>
            <a:r>
              <a:rPr lang="en-US" dirty="0" err="1" smtClean="0"/>
              <a:t>matplotlib</a:t>
            </a:r>
            <a:r>
              <a:rPr lang="en-US" dirty="0" smtClean="0"/>
              <a:t>, </a:t>
            </a:r>
            <a:r>
              <a:rPr lang="en-US" dirty="0" err="1" smtClean="0"/>
              <a:t>scipy</a:t>
            </a:r>
            <a:endParaRPr lang="en-US" dirty="0" smtClean="0"/>
          </a:p>
          <a:p>
            <a:pPr lvl="2"/>
            <a:r>
              <a:rPr lang="en-US" dirty="0" smtClean="0"/>
              <a:t>Work with existing neutron tools</a:t>
            </a:r>
            <a:endParaRPr lang="en-US" dirty="0" smtClean="0"/>
          </a:p>
          <a:p>
            <a:pPr lvl="3"/>
            <a:r>
              <a:rPr lang="en-US" dirty="0" err="1" smtClean="0"/>
              <a:t>SASview</a:t>
            </a:r>
            <a:r>
              <a:rPr lang="en-US" dirty="0" smtClean="0"/>
              <a:t>, </a:t>
            </a:r>
            <a:r>
              <a:rPr lang="en-US" dirty="0" smtClean="0"/>
              <a:t>REFL1d,</a:t>
            </a:r>
            <a:r>
              <a:rPr lang="en-US" dirty="0"/>
              <a:t> </a:t>
            </a:r>
            <a:r>
              <a:rPr lang="en-US" dirty="0" err="1" smtClean="0"/>
              <a:t>n</a:t>
            </a:r>
            <a:r>
              <a:rPr lang="en-US" dirty="0" err="1" smtClean="0"/>
              <a:t>eutronpy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540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01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487954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10" y="914400"/>
            <a:ext cx="8642640" cy="4471932"/>
          </a:xfrm>
        </p:spPr>
        <p:txBody>
          <a:bodyPr/>
          <a:lstStyle/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50242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642640" cy="5029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Instrument usage summary</a:t>
            </a:r>
          </a:p>
          <a:p>
            <a:pPr lvl="1"/>
            <a:r>
              <a:rPr lang="en-US" dirty="0"/>
              <a:t>More instruments using </a:t>
            </a:r>
            <a:r>
              <a:rPr lang="en-US" dirty="0" err="1"/>
              <a:t>Mantid</a:t>
            </a:r>
            <a:endParaRPr lang="en-US" dirty="0"/>
          </a:p>
          <a:p>
            <a:pPr lvl="2"/>
            <a:r>
              <a:rPr lang="en-US" dirty="0" err="1"/>
              <a:t>RefM</a:t>
            </a:r>
            <a:r>
              <a:rPr lang="en-US" dirty="0"/>
              <a:t>, </a:t>
            </a:r>
            <a:r>
              <a:rPr lang="en-US" dirty="0" smtClean="0"/>
              <a:t>NOMAD, </a:t>
            </a:r>
            <a:r>
              <a:rPr lang="en-US" dirty="0" err="1"/>
              <a:t>BioSANS</a:t>
            </a:r>
            <a:r>
              <a:rPr lang="en-US" dirty="0"/>
              <a:t>, </a:t>
            </a:r>
            <a:r>
              <a:rPr lang="en-US" dirty="0" smtClean="0"/>
              <a:t>HB3A</a:t>
            </a:r>
          </a:p>
          <a:p>
            <a:r>
              <a:rPr lang="en-US" dirty="0" smtClean="0"/>
              <a:t>Accessing </a:t>
            </a:r>
            <a:r>
              <a:rPr lang="en-US" dirty="0" err="1" smtClean="0"/>
              <a:t>Mantid</a:t>
            </a:r>
            <a:r>
              <a:rPr lang="en-US" dirty="0"/>
              <a:t> </a:t>
            </a:r>
            <a:r>
              <a:rPr lang="en-US" dirty="0" smtClean="0"/>
              <a:t>from multiple interfaces</a:t>
            </a:r>
          </a:p>
          <a:p>
            <a:pPr lvl="1"/>
            <a:r>
              <a:rPr lang="en-US" dirty="0" err="1" smtClean="0"/>
              <a:t>Qt</a:t>
            </a:r>
            <a:r>
              <a:rPr lang="en-US" dirty="0" smtClean="0"/>
              <a:t>, web, DAQ, </a:t>
            </a:r>
            <a:r>
              <a:rPr lang="en-US" dirty="0"/>
              <a:t>P</a:t>
            </a:r>
            <a:r>
              <a:rPr lang="en-US" dirty="0" smtClean="0"/>
              <a:t>ython</a:t>
            </a:r>
            <a:r>
              <a:rPr lang="en-US" dirty="0" smtClean="0"/>
              <a:t>, </a:t>
            </a:r>
            <a:r>
              <a:rPr lang="en-US" dirty="0" err="1" smtClean="0"/>
              <a:t>Jupyter</a:t>
            </a:r>
            <a:r>
              <a:rPr lang="en-US" dirty="0" smtClean="0"/>
              <a:t>, </a:t>
            </a:r>
            <a:r>
              <a:rPr lang="en-US" dirty="0" err="1" smtClean="0"/>
              <a:t>MantidPlot</a:t>
            </a:r>
            <a:endParaRPr lang="en-US" dirty="0"/>
          </a:p>
          <a:p>
            <a:r>
              <a:rPr lang="en-US" dirty="0" smtClean="0"/>
              <a:t>More HFIR support in the future</a:t>
            </a:r>
          </a:p>
          <a:p>
            <a:pPr lvl="1"/>
            <a:r>
              <a:rPr lang="en-US" dirty="0" smtClean="0"/>
              <a:t>Wand</a:t>
            </a:r>
            <a:r>
              <a:rPr lang="en-US" baseline="30000" dirty="0" smtClean="0"/>
              <a:t>2</a:t>
            </a:r>
          </a:p>
          <a:p>
            <a:pPr lvl="1"/>
            <a:r>
              <a:rPr lang="en-US" dirty="0" smtClean="0"/>
              <a:t>Improved data structures, and file </a:t>
            </a:r>
            <a:r>
              <a:rPr lang="en-US" dirty="0"/>
              <a:t>f</a:t>
            </a:r>
            <a:r>
              <a:rPr lang="en-US" dirty="0" smtClean="0"/>
              <a:t>ormats </a:t>
            </a:r>
          </a:p>
          <a:p>
            <a:r>
              <a:rPr lang="en-US" dirty="0" smtClean="0"/>
              <a:t>Better, and more reliance on, metadata</a:t>
            </a:r>
          </a:p>
          <a:p>
            <a:pPr lvl="1"/>
            <a:r>
              <a:rPr lang="en-US" dirty="0" smtClean="0"/>
              <a:t>Current examples</a:t>
            </a:r>
          </a:p>
          <a:p>
            <a:pPr lvl="1"/>
            <a:r>
              <a:rPr lang="en-US" dirty="0" smtClean="0"/>
              <a:t>Vision for the future</a:t>
            </a:r>
          </a:p>
          <a:p>
            <a:r>
              <a:rPr lang="en-US" dirty="0" err="1" smtClean="0"/>
              <a:t>Mantid</a:t>
            </a:r>
            <a:r>
              <a:rPr lang="en-US" dirty="0" smtClean="0"/>
              <a:t> </a:t>
            </a:r>
            <a:r>
              <a:rPr lang="en-US" dirty="0" smtClean="0"/>
              <a:t>preparation for the future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01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Mantid</a:t>
            </a:r>
            <a:r>
              <a:rPr lang="en-US" dirty="0"/>
              <a:t> usage at ORNL - </a:t>
            </a:r>
            <a:r>
              <a:rPr lang="en-US" dirty="0" smtClean="0"/>
              <a:t>HFIR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838200"/>
            <a:ext cx="4223040" cy="5000917"/>
          </a:xfrm>
        </p:spPr>
        <p:txBody>
          <a:bodyPr/>
          <a:lstStyle/>
          <a:p>
            <a:r>
              <a:rPr lang="en-US" sz="2400" dirty="0" smtClean="0"/>
              <a:t>CG-1D </a:t>
            </a:r>
            <a:r>
              <a:rPr lang="en-US" sz="2400" dirty="0"/>
              <a:t>– </a:t>
            </a:r>
            <a:r>
              <a:rPr lang="en-US" sz="2400" dirty="0" smtClean="0"/>
              <a:t>PYTHON</a:t>
            </a:r>
            <a:endParaRPr lang="en-US" sz="2400" dirty="0"/>
          </a:p>
          <a:p>
            <a:r>
              <a:rPr lang="en-US" sz="2400" dirty="0"/>
              <a:t>GP-SANS – </a:t>
            </a:r>
            <a:r>
              <a:rPr lang="en-US" sz="2400" dirty="0" smtClean="0"/>
              <a:t>MANPY/Other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BIO-SANS</a:t>
            </a:r>
            <a:r>
              <a:rPr lang="en-US" sz="2400" dirty="0"/>
              <a:t> – </a:t>
            </a:r>
            <a:r>
              <a:rPr lang="en-US" sz="2400" dirty="0" smtClean="0"/>
              <a:t>MANPY/WEB</a:t>
            </a:r>
            <a:endParaRPr lang="en-US" sz="2400" dirty="0"/>
          </a:p>
          <a:p>
            <a:r>
              <a:rPr lang="en-US" sz="2400" dirty="0" smtClean="0"/>
              <a:t>CTAX, PTAX, FIE-TAX,TAX </a:t>
            </a:r>
            <a:r>
              <a:rPr lang="en-US" sz="2400" dirty="0"/>
              <a:t>– </a:t>
            </a:r>
            <a:r>
              <a:rPr lang="en-US" sz="2400" dirty="0" smtClean="0"/>
              <a:t>PYTHON/Other</a:t>
            </a:r>
            <a:endParaRPr lang="en-US" sz="2400" dirty="0"/>
          </a:p>
          <a:p>
            <a:r>
              <a:rPr lang="en-US" sz="2400" dirty="0"/>
              <a:t>IMAGINE </a:t>
            </a:r>
            <a:r>
              <a:rPr lang="en-US" sz="2400" dirty="0" smtClean="0"/>
              <a:t>– Other</a:t>
            </a:r>
            <a:endParaRPr lang="en-US" sz="2400" dirty="0"/>
          </a:p>
          <a:p>
            <a:r>
              <a:rPr lang="en-US" sz="2400" dirty="0" smtClean="0"/>
              <a:t>HB-2A </a:t>
            </a:r>
            <a:r>
              <a:rPr lang="en-US" sz="2400" dirty="0"/>
              <a:t>– </a:t>
            </a:r>
            <a:r>
              <a:rPr lang="en-US" sz="2400" dirty="0" smtClean="0"/>
              <a:t>Other </a:t>
            </a:r>
            <a:endParaRPr lang="en-US" sz="2400" dirty="0"/>
          </a:p>
          <a:p>
            <a:r>
              <a:rPr lang="en-US" sz="2400" dirty="0"/>
              <a:t>HB-2B </a:t>
            </a:r>
            <a:r>
              <a:rPr lang="en-US" sz="2400" dirty="0" smtClean="0"/>
              <a:t>– PYTHON/DEV</a:t>
            </a:r>
            <a:endParaRPr lang="en-US" sz="2400" dirty="0"/>
          </a:p>
          <a:p>
            <a:r>
              <a:rPr lang="en-US" sz="2400" dirty="0"/>
              <a:t>WAND2 – </a:t>
            </a:r>
            <a:r>
              <a:rPr lang="en-US" sz="2400" dirty="0" smtClean="0"/>
              <a:t>Other/DEV 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HB-3A</a:t>
            </a:r>
            <a:r>
              <a:rPr lang="en-US" sz="2400" dirty="0" smtClean="0"/>
              <a:t> </a:t>
            </a:r>
            <a:r>
              <a:rPr lang="en-US" sz="2400" dirty="0"/>
              <a:t>– </a:t>
            </a:r>
            <a:r>
              <a:rPr lang="en-US" sz="2400" dirty="0" smtClean="0"/>
              <a:t>GUI/DEV</a:t>
            </a: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4862925" y="3505200"/>
            <a:ext cx="4051300" cy="2748496"/>
            <a:chOff x="-38100" y="609600"/>
            <a:chExt cx="9182100" cy="622935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6883"/>
            <a:stretch/>
          </p:blipFill>
          <p:spPr bwMode="auto">
            <a:xfrm>
              <a:off x="-38100" y="3429000"/>
              <a:ext cx="9182100" cy="16880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9050" y="609600"/>
              <a:ext cx="9163050" cy="2869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5105400"/>
              <a:ext cx="2819400" cy="1623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6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7180"/>
            <a:stretch/>
          </p:blipFill>
          <p:spPr bwMode="auto">
            <a:xfrm>
              <a:off x="0" y="3785646"/>
              <a:ext cx="2733675" cy="30533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5124450"/>
              <a:ext cx="3568874" cy="1657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10200" y="662548"/>
            <a:ext cx="3537240" cy="304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32500" lnSpcReduction="2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 smtClean="0"/>
              <a:t>KEY</a:t>
            </a:r>
          </a:p>
          <a:p>
            <a:r>
              <a:rPr lang="en-US" dirty="0" smtClean="0"/>
              <a:t>PYTHON –  Python without </a:t>
            </a:r>
            <a:r>
              <a:rPr lang="en-US" dirty="0" err="1" smtClean="0"/>
              <a:t>Mantid</a:t>
            </a:r>
            <a:r>
              <a:rPr lang="en-US" dirty="0" smtClean="0"/>
              <a:t>, could leverage </a:t>
            </a:r>
            <a:r>
              <a:rPr lang="en-US" dirty="0" err="1" smtClean="0"/>
              <a:t>Mantid</a:t>
            </a:r>
            <a:r>
              <a:rPr lang="en-US" dirty="0" smtClean="0"/>
              <a:t> in the future. </a:t>
            </a:r>
          </a:p>
          <a:p>
            <a:r>
              <a:rPr lang="en-US" dirty="0" smtClean="0"/>
              <a:t>Other – Not Python nor </a:t>
            </a:r>
            <a:r>
              <a:rPr lang="en-US" dirty="0" err="1" smtClean="0"/>
              <a:t>Mantid</a:t>
            </a:r>
            <a:endParaRPr lang="en-US" dirty="0" smtClean="0"/>
          </a:p>
          <a:p>
            <a:r>
              <a:rPr lang="en-US" dirty="0" smtClean="0"/>
              <a:t>DEV – transitioning to using </a:t>
            </a:r>
            <a:r>
              <a:rPr lang="en-US" dirty="0" err="1"/>
              <a:t>M</a:t>
            </a:r>
            <a:r>
              <a:rPr lang="en-US" dirty="0" err="1" smtClean="0"/>
              <a:t>antid</a:t>
            </a:r>
            <a:endParaRPr lang="en-US" dirty="0" smtClean="0"/>
          </a:p>
          <a:p>
            <a:r>
              <a:rPr lang="en-US" dirty="0" smtClean="0"/>
              <a:t>GUI – use `</a:t>
            </a:r>
            <a:r>
              <a:rPr lang="en-US" dirty="0" err="1" smtClean="0"/>
              <a:t>mantidplot</a:t>
            </a:r>
            <a:r>
              <a:rPr lang="en-US" dirty="0" smtClean="0"/>
              <a:t>` directly</a:t>
            </a:r>
          </a:p>
          <a:p>
            <a:r>
              <a:rPr lang="en-US" dirty="0" smtClean="0"/>
              <a:t>MANPY – `import </a:t>
            </a:r>
            <a:r>
              <a:rPr lang="en-US" dirty="0" err="1" smtClean="0"/>
              <a:t>mantid</a:t>
            </a:r>
            <a:r>
              <a:rPr lang="en-US" dirty="0" smtClean="0"/>
              <a:t>` in generic python scripts, including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WEB – use </a:t>
            </a:r>
            <a:r>
              <a:rPr lang="en-US" dirty="0" err="1" smtClean="0"/>
              <a:t>mantid</a:t>
            </a:r>
            <a:r>
              <a:rPr lang="en-US" dirty="0" smtClean="0"/>
              <a:t> as part of web based reduction</a:t>
            </a:r>
          </a:p>
          <a:p>
            <a:r>
              <a:rPr lang="en-US" dirty="0" smtClean="0"/>
              <a:t>AUTO – use </a:t>
            </a:r>
            <a:r>
              <a:rPr lang="en-US" dirty="0" err="1" smtClean="0"/>
              <a:t>autoreduction</a:t>
            </a:r>
            <a:endParaRPr lang="en-US" dirty="0" smtClean="0"/>
          </a:p>
          <a:p>
            <a:r>
              <a:rPr lang="en-US" dirty="0" smtClean="0"/>
              <a:t>LIVE – use live-reduction</a:t>
            </a:r>
          </a:p>
          <a:p>
            <a:r>
              <a:rPr lang="en-US" dirty="0" smtClean="0"/>
              <a:t>EXT – Use </a:t>
            </a:r>
            <a:r>
              <a:rPr lang="en-US" dirty="0" err="1" smtClean="0"/>
              <a:t>Mantid</a:t>
            </a:r>
            <a:r>
              <a:rPr lang="en-US" dirty="0" smtClean="0"/>
              <a:t> in a </a:t>
            </a:r>
            <a:r>
              <a:rPr lang="en-US" dirty="0" err="1" smtClean="0"/>
              <a:t>pythyon</a:t>
            </a:r>
            <a:r>
              <a:rPr lang="en-US" dirty="0" smtClean="0"/>
              <a:t>/QT app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934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Mantid</a:t>
            </a:r>
            <a:r>
              <a:rPr lang="en-US" dirty="0"/>
              <a:t> usage at ORNL </a:t>
            </a:r>
            <a:r>
              <a:rPr lang="en-US" dirty="0" smtClean="0"/>
              <a:t>– SNS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662548"/>
            <a:ext cx="4756440" cy="5738252"/>
          </a:xfrm>
        </p:spPr>
        <p:txBody>
          <a:bodyPr>
            <a:normAutofit fontScale="85000" lnSpcReduction="20000"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USANS</a:t>
            </a:r>
            <a:r>
              <a:rPr lang="en-US" sz="2400" dirty="0" smtClean="0"/>
              <a:t> </a:t>
            </a:r>
            <a:r>
              <a:rPr lang="en-US" sz="2400" dirty="0"/>
              <a:t>– AUTO</a:t>
            </a:r>
          </a:p>
          <a:p>
            <a:r>
              <a:rPr lang="en-US" sz="2400" dirty="0">
                <a:solidFill>
                  <a:srgbClr val="FF0000"/>
                </a:solidFill>
              </a:rPr>
              <a:t>NOMAD</a:t>
            </a:r>
            <a:r>
              <a:rPr lang="en-US" sz="2400" dirty="0"/>
              <a:t> – </a:t>
            </a:r>
            <a:r>
              <a:rPr lang="en-US" sz="2400" dirty="0" smtClean="0"/>
              <a:t>DEV/EXT/GUI/AUTO/LIVE</a:t>
            </a:r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BASIS</a:t>
            </a:r>
            <a:r>
              <a:rPr lang="en-US" sz="2400" dirty="0"/>
              <a:t> – </a:t>
            </a:r>
            <a:r>
              <a:rPr lang="en-US" sz="2400" dirty="0" smtClean="0"/>
              <a:t>AUTO/GUI</a:t>
            </a:r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SNAP</a:t>
            </a:r>
            <a:r>
              <a:rPr lang="en-US" sz="2400" dirty="0"/>
              <a:t> – DEV/AUTO/GUI</a:t>
            </a:r>
          </a:p>
          <a:p>
            <a:r>
              <a:rPr lang="en-US" sz="2400" dirty="0">
                <a:solidFill>
                  <a:srgbClr val="FF0000"/>
                </a:solidFill>
              </a:rPr>
              <a:t>REFM</a:t>
            </a:r>
            <a:r>
              <a:rPr lang="en-US" sz="2400" dirty="0"/>
              <a:t> – </a:t>
            </a:r>
            <a:r>
              <a:rPr lang="en-US" sz="2400" dirty="0" smtClean="0"/>
              <a:t>AUTO/MANPY/DEV/Other</a:t>
            </a:r>
            <a:endParaRPr lang="en-US" sz="2400" dirty="0"/>
          </a:p>
          <a:p>
            <a:r>
              <a:rPr lang="en-US" sz="2400" dirty="0">
                <a:solidFill>
                  <a:srgbClr val="00B050"/>
                </a:solidFill>
              </a:rPr>
              <a:t>REFL</a:t>
            </a:r>
            <a:r>
              <a:rPr lang="en-US" sz="2400" dirty="0"/>
              <a:t> – </a:t>
            </a:r>
            <a:r>
              <a:rPr lang="en-US" sz="2400" dirty="0" smtClean="0"/>
              <a:t>AUTO/EXT</a:t>
            </a:r>
            <a:endParaRPr lang="en-US" sz="2400" dirty="0"/>
          </a:p>
          <a:p>
            <a:r>
              <a:rPr lang="en-US" sz="2400" dirty="0" smtClean="0">
                <a:solidFill>
                  <a:srgbClr val="00B050"/>
                </a:solidFill>
              </a:rPr>
              <a:t>EQSANS</a:t>
            </a:r>
            <a:r>
              <a:rPr lang="en-US" sz="2400" dirty="0" smtClean="0"/>
              <a:t> – MANPY/GUI</a:t>
            </a:r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VULCAN</a:t>
            </a:r>
            <a:r>
              <a:rPr lang="en-US" sz="2400" dirty="0"/>
              <a:t> – DEV/EXT</a:t>
            </a:r>
          </a:p>
          <a:p>
            <a:r>
              <a:rPr lang="en-US" sz="2400" dirty="0">
                <a:solidFill>
                  <a:srgbClr val="00B050"/>
                </a:solidFill>
              </a:rPr>
              <a:t>CORELLI</a:t>
            </a:r>
            <a:r>
              <a:rPr lang="en-US" sz="2400" dirty="0"/>
              <a:t> – </a:t>
            </a:r>
            <a:r>
              <a:rPr lang="en-US" sz="2400" dirty="0" smtClean="0"/>
              <a:t>AUTO/GUI/MANPY/LIVE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POWGEN</a:t>
            </a:r>
            <a:r>
              <a:rPr lang="en-US" sz="2400" dirty="0"/>
              <a:t> – AUTO/GUI/LIVE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MANDI</a:t>
            </a:r>
            <a:r>
              <a:rPr lang="en-US" sz="2400" dirty="0"/>
              <a:t> – GUI/MANPY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TOPAZ</a:t>
            </a:r>
            <a:r>
              <a:rPr lang="en-US" sz="2400" dirty="0"/>
              <a:t> – GUI/MANPY/LIVE</a:t>
            </a:r>
          </a:p>
          <a:p>
            <a:r>
              <a:rPr lang="en-US" sz="2400" dirty="0">
                <a:solidFill>
                  <a:srgbClr val="00B050"/>
                </a:solidFill>
              </a:rPr>
              <a:t>VISION</a:t>
            </a:r>
            <a:r>
              <a:rPr lang="en-US" sz="2400" dirty="0"/>
              <a:t> – AUTO/MANPY</a:t>
            </a:r>
          </a:p>
          <a:p>
            <a:r>
              <a:rPr lang="en-US" sz="2400" dirty="0">
                <a:solidFill>
                  <a:srgbClr val="00B050"/>
                </a:solidFill>
              </a:rPr>
              <a:t>ARCS, CNCS, </a:t>
            </a:r>
            <a:r>
              <a:rPr lang="en-US" sz="2400" dirty="0" err="1">
                <a:solidFill>
                  <a:srgbClr val="00B050"/>
                </a:solidFill>
              </a:rPr>
              <a:t>HySPEC</a:t>
            </a:r>
            <a:r>
              <a:rPr lang="en-US" sz="2400" dirty="0">
                <a:solidFill>
                  <a:srgbClr val="00B050"/>
                </a:solidFill>
              </a:rPr>
              <a:t>, SEQUOIA</a:t>
            </a:r>
            <a:r>
              <a:rPr lang="en-US" sz="2400" dirty="0"/>
              <a:t> - AUTO/MANPY</a:t>
            </a:r>
          </a:p>
          <a:p>
            <a:endParaRPr 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402385" y="589183"/>
            <a:ext cx="3429000" cy="293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32500" lnSpcReduction="20000"/>
          </a:bodyPr>
          <a:lstStyle>
            <a:lvl1pPr marL="230188" indent="-230188" algn="l" rtl="0" eaLnBrk="1" fontAlgn="base" hangingPunct="1">
              <a:lnSpc>
                <a:spcPct val="90000"/>
              </a:lnSpc>
              <a:spcBef>
                <a:spcPts val="14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25475" indent="-279400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-23018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144588" indent="-173038" algn="l" rtl="0" eaLnBrk="1" fontAlgn="base" hangingPunct="1">
              <a:lnSpc>
                <a:spcPct val="90000"/>
              </a:lnSpc>
              <a:spcBef>
                <a:spcPts val="800"/>
              </a:spcBef>
              <a:spcAft>
                <a:spcPct val="0"/>
              </a:spcAft>
              <a:buClr>
                <a:schemeClr val="tx2"/>
              </a:buClr>
              <a:buFont typeface="Arial" charset="0"/>
              <a:buChar char="–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482725" indent="-222250" algn="l" rtl="0" eaLnBrk="1" fontAlgn="base" hangingPunct="1">
              <a:lnSpc>
                <a:spcPct val="90000"/>
              </a:lnSpc>
              <a:spcBef>
                <a:spcPts val="600"/>
              </a:spcBef>
              <a:spcAft>
                <a:spcPct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dirty="0" smtClean="0"/>
              <a:t>KEY</a:t>
            </a:r>
          </a:p>
          <a:p>
            <a:r>
              <a:rPr lang="en-US" dirty="0" smtClean="0"/>
              <a:t>PYTHON –  Python without </a:t>
            </a:r>
            <a:r>
              <a:rPr lang="en-US" dirty="0" err="1" smtClean="0"/>
              <a:t>Mantid</a:t>
            </a:r>
            <a:r>
              <a:rPr lang="en-US" dirty="0" smtClean="0"/>
              <a:t>, could leverage </a:t>
            </a:r>
            <a:r>
              <a:rPr lang="en-US" dirty="0" err="1" smtClean="0"/>
              <a:t>Mantid</a:t>
            </a:r>
            <a:r>
              <a:rPr lang="en-US" dirty="0" smtClean="0"/>
              <a:t> in the future. </a:t>
            </a:r>
          </a:p>
          <a:p>
            <a:r>
              <a:rPr lang="en-US" dirty="0" smtClean="0"/>
              <a:t>Other – Not Python nor </a:t>
            </a:r>
            <a:r>
              <a:rPr lang="en-US" dirty="0" err="1" smtClean="0"/>
              <a:t>Mantid</a:t>
            </a:r>
            <a:endParaRPr lang="en-US" dirty="0" smtClean="0"/>
          </a:p>
          <a:p>
            <a:r>
              <a:rPr lang="en-US" dirty="0" smtClean="0"/>
              <a:t>DEV – transitioning to using </a:t>
            </a:r>
            <a:r>
              <a:rPr lang="en-US" dirty="0" err="1" smtClean="0"/>
              <a:t>mantid</a:t>
            </a:r>
            <a:endParaRPr lang="en-US" dirty="0" smtClean="0"/>
          </a:p>
          <a:p>
            <a:r>
              <a:rPr lang="en-US" dirty="0" smtClean="0"/>
              <a:t>GUI – use `</a:t>
            </a:r>
            <a:r>
              <a:rPr lang="en-US" dirty="0" err="1" smtClean="0"/>
              <a:t>mantidplot</a:t>
            </a:r>
            <a:r>
              <a:rPr lang="en-US" dirty="0" smtClean="0"/>
              <a:t>` directly</a:t>
            </a:r>
          </a:p>
          <a:p>
            <a:r>
              <a:rPr lang="en-US" dirty="0" smtClean="0"/>
              <a:t>MANPY – `import </a:t>
            </a:r>
            <a:r>
              <a:rPr lang="en-US" dirty="0" err="1" smtClean="0"/>
              <a:t>mantid</a:t>
            </a:r>
            <a:r>
              <a:rPr lang="en-US" dirty="0" smtClean="0"/>
              <a:t>` in generic python scripts, including </a:t>
            </a:r>
            <a:r>
              <a:rPr lang="en-US" dirty="0" err="1" smtClean="0"/>
              <a:t>ipython</a:t>
            </a:r>
            <a:r>
              <a:rPr lang="en-US" dirty="0" smtClean="0"/>
              <a:t>/</a:t>
            </a:r>
            <a:r>
              <a:rPr lang="en-US" dirty="0" err="1" smtClean="0"/>
              <a:t>jupyter</a:t>
            </a:r>
            <a:r>
              <a:rPr lang="en-US" dirty="0" smtClean="0"/>
              <a:t> notebooks</a:t>
            </a:r>
          </a:p>
          <a:p>
            <a:r>
              <a:rPr lang="en-US" dirty="0" smtClean="0"/>
              <a:t>WEB – use </a:t>
            </a:r>
            <a:r>
              <a:rPr lang="en-US" dirty="0" err="1" smtClean="0"/>
              <a:t>mantid</a:t>
            </a:r>
            <a:r>
              <a:rPr lang="en-US" dirty="0" smtClean="0"/>
              <a:t> as part of web based reduction</a:t>
            </a:r>
          </a:p>
          <a:p>
            <a:r>
              <a:rPr lang="en-US" dirty="0" smtClean="0"/>
              <a:t>AUTO – use </a:t>
            </a:r>
            <a:r>
              <a:rPr lang="en-US" dirty="0" err="1" smtClean="0"/>
              <a:t>autoreduction</a:t>
            </a:r>
            <a:endParaRPr lang="en-US" dirty="0" smtClean="0"/>
          </a:p>
          <a:p>
            <a:r>
              <a:rPr lang="en-US" dirty="0" smtClean="0"/>
              <a:t>LIVE – use live-reduction</a:t>
            </a:r>
          </a:p>
          <a:p>
            <a:r>
              <a:rPr lang="en-US" dirty="0"/>
              <a:t>EXT – Use </a:t>
            </a:r>
            <a:r>
              <a:rPr lang="en-US" dirty="0" err="1"/>
              <a:t>Mantid</a:t>
            </a:r>
            <a:r>
              <a:rPr lang="en-US" dirty="0"/>
              <a:t> in a </a:t>
            </a:r>
            <a:r>
              <a:rPr lang="en-US" dirty="0" err="1"/>
              <a:t>pythyon</a:t>
            </a:r>
            <a:r>
              <a:rPr lang="en-US" dirty="0"/>
              <a:t>/QT </a:t>
            </a:r>
            <a:r>
              <a:rPr lang="en-US" dirty="0" smtClean="0"/>
              <a:t>app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3448346"/>
            <a:ext cx="3276600" cy="275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6787" y="3987512"/>
            <a:ext cx="3733800" cy="2291933"/>
          </a:xfrm>
          <a:prstGeom prst="rect">
            <a:avLst/>
          </a:prstGeom>
        </p:spPr>
      </p:pic>
      <p:pic>
        <p:nvPicPr>
          <p:cNvPr id="5" name="Picture 4" descr="pvdrive_command_line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785319"/>
            <a:ext cx="2958575" cy="200378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10" y="838200"/>
            <a:ext cx="4292890" cy="5257800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pyQt</a:t>
            </a:r>
            <a:r>
              <a:rPr lang="en-US" dirty="0"/>
              <a:t> Interfaces</a:t>
            </a:r>
          </a:p>
          <a:p>
            <a:pPr lvl="1"/>
            <a:r>
              <a:rPr lang="en-US" dirty="0" err="1" smtClean="0"/>
              <a:t>PyVdrive</a:t>
            </a:r>
            <a:r>
              <a:rPr lang="en-US" dirty="0" smtClean="0"/>
              <a:t> (Vulcan)</a:t>
            </a:r>
            <a:endParaRPr lang="en-US" dirty="0"/>
          </a:p>
          <a:p>
            <a:pPr lvl="2"/>
            <a:r>
              <a:rPr lang="en-US" dirty="0"/>
              <a:t>Advanced Event Filtering interface</a:t>
            </a:r>
          </a:p>
          <a:p>
            <a:pPr lvl="1"/>
            <a:r>
              <a:rPr lang="en-US" dirty="0" err="1"/>
              <a:t>FastGr</a:t>
            </a:r>
            <a:r>
              <a:rPr lang="en-US" dirty="0"/>
              <a:t> /</a:t>
            </a:r>
            <a:r>
              <a:rPr lang="en-US" dirty="0" smtClean="0"/>
              <a:t>Addie (NOMAD)</a:t>
            </a:r>
            <a:endParaRPr lang="en-US" dirty="0"/>
          </a:p>
          <a:p>
            <a:pPr lvl="1"/>
            <a:r>
              <a:rPr lang="en-US" dirty="0"/>
              <a:t>Widgets ready for inclusion in </a:t>
            </a:r>
            <a:r>
              <a:rPr lang="en-US" dirty="0" err="1"/>
              <a:t>Mantid</a:t>
            </a:r>
            <a:r>
              <a:rPr lang="en-US" dirty="0"/>
              <a:t> 4.0</a:t>
            </a:r>
          </a:p>
          <a:p>
            <a:r>
              <a:rPr lang="en-US" dirty="0"/>
              <a:t>Web interfaces</a:t>
            </a:r>
          </a:p>
          <a:p>
            <a:pPr lvl="1"/>
            <a:r>
              <a:rPr lang="en-US" dirty="0"/>
              <a:t>SANS</a:t>
            </a:r>
          </a:p>
          <a:p>
            <a:pPr lvl="1"/>
            <a:r>
              <a:rPr lang="en-US" dirty="0"/>
              <a:t>Live </a:t>
            </a:r>
            <a:r>
              <a:rPr lang="en-US" dirty="0" smtClean="0"/>
              <a:t>Data</a:t>
            </a:r>
          </a:p>
          <a:p>
            <a:pPr lvl="1"/>
            <a:r>
              <a:rPr lang="en-US" dirty="0" err="1" smtClean="0"/>
              <a:t>monitor.sns.gov</a:t>
            </a:r>
            <a:endParaRPr lang="en-US" dirty="0"/>
          </a:p>
          <a:p>
            <a:r>
              <a:rPr lang="en-US" dirty="0"/>
              <a:t>Working from within our </a:t>
            </a:r>
            <a:r>
              <a:rPr lang="en-US" dirty="0" smtClean="0"/>
              <a:t>data </a:t>
            </a:r>
            <a:r>
              <a:rPr lang="en-US" dirty="0"/>
              <a:t>acquisition system</a:t>
            </a:r>
          </a:p>
          <a:p>
            <a:pPr lvl="1"/>
            <a:r>
              <a:rPr lang="en-US" dirty="0"/>
              <a:t>Experiment setup for </a:t>
            </a:r>
            <a:r>
              <a:rPr lang="en-US" dirty="0" smtClean="0"/>
              <a:t>DGS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 descr="pyvdrive_chop_window (1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010" y="112117"/>
            <a:ext cx="2968490" cy="1966872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6660282" y="3048000"/>
            <a:ext cx="2178918" cy="1607632"/>
            <a:chOff x="4292179" y="1192650"/>
            <a:chExt cx="4513567" cy="5459052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27034" y="1192650"/>
              <a:ext cx="4378712" cy="3175513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92179" y="2663282"/>
              <a:ext cx="4394621" cy="3988420"/>
            </a:xfrm>
            <a:prstGeom prst="rect">
              <a:avLst/>
            </a:prstGeom>
          </p:spPr>
        </p:pic>
      </p:grpSp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20098" y="4416239"/>
            <a:ext cx="1181100" cy="1710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961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877163"/>
          </a:xfrm>
        </p:spPr>
        <p:txBody>
          <a:bodyPr/>
          <a:lstStyle/>
          <a:p>
            <a:r>
              <a:rPr lang="en-US" dirty="0" smtClean="0"/>
              <a:t>MD workspaces and 3D vis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6560" y="1295400"/>
            <a:ext cx="4299240" cy="4471932"/>
          </a:xfrm>
        </p:spPr>
        <p:txBody>
          <a:bodyPr/>
          <a:lstStyle/>
          <a:p>
            <a:r>
              <a:rPr lang="en-US" dirty="0" smtClean="0"/>
              <a:t>MD workspaces</a:t>
            </a:r>
          </a:p>
          <a:p>
            <a:pPr lvl="1"/>
            <a:r>
              <a:rPr lang="en-US" dirty="0" err="1" smtClean="0"/>
              <a:t>Symmetrization</a:t>
            </a:r>
            <a:endParaRPr lang="en-US" dirty="0"/>
          </a:p>
          <a:p>
            <a:pPr lvl="1"/>
            <a:r>
              <a:rPr lang="en-US" dirty="0" smtClean="0"/>
              <a:t>Speed improvements</a:t>
            </a:r>
          </a:p>
          <a:p>
            <a:pPr lvl="1"/>
            <a:r>
              <a:rPr lang="en-US" dirty="0" smtClean="0"/>
              <a:t>Training </a:t>
            </a:r>
          </a:p>
          <a:p>
            <a:pPr lvl="1"/>
            <a:r>
              <a:rPr lang="en-US" dirty="0" smtClean="0"/>
              <a:t>Next gen data structures</a:t>
            </a:r>
          </a:p>
          <a:p>
            <a:pPr lvl="2"/>
            <a:r>
              <a:rPr lang="en-US" dirty="0" smtClean="0"/>
              <a:t>Linked workspaces between </a:t>
            </a:r>
            <a:br>
              <a:rPr lang="en-US" dirty="0" smtClean="0"/>
            </a:br>
            <a:r>
              <a:rPr lang="en-US" dirty="0" smtClean="0"/>
              <a:t>normalization and data</a:t>
            </a:r>
          </a:p>
          <a:p>
            <a:r>
              <a:rPr lang="en-US" dirty="0" smtClean="0"/>
              <a:t>3D vis improvements</a:t>
            </a:r>
          </a:p>
          <a:p>
            <a:pPr lvl="1"/>
            <a:r>
              <a:rPr lang="en-US" dirty="0" smtClean="0"/>
              <a:t>Single crystal diffraction</a:t>
            </a:r>
          </a:p>
          <a:p>
            <a:pPr lvl="1"/>
            <a:r>
              <a:rPr lang="en-US" dirty="0" smtClean="0"/>
              <a:t>Interactivity between </a:t>
            </a:r>
            <a:r>
              <a:rPr lang="en-US" dirty="0" err="1" smtClean="0"/>
              <a:t>Mantid</a:t>
            </a:r>
            <a:r>
              <a:rPr lang="en-US" dirty="0" smtClean="0"/>
              <a:t> and VSI</a:t>
            </a:r>
          </a:p>
          <a:p>
            <a:pPr lvl="1"/>
            <a:endParaRPr lang="en-US" dirty="0" smtClean="0"/>
          </a:p>
        </p:txBody>
      </p:sp>
      <p:pic>
        <p:nvPicPr>
          <p:cNvPr id="4" name="Content Placeholder 5"/>
          <p:cNvPicPr/>
          <p:nvPr/>
        </p:nvPicPr>
        <p:blipFill>
          <a:blip r:embed="rId2"/>
          <a:stretch/>
        </p:blipFill>
        <p:spPr>
          <a:xfrm>
            <a:off x="5562600" y="685800"/>
            <a:ext cx="3149760" cy="2258395"/>
          </a:xfrm>
          <a:prstGeom prst="rect">
            <a:avLst/>
          </a:prstGeom>
          <a:ln>
            <a:noFill/>
          </a:ln>
        </p:spPr>
      </p:pic>
      <p:pic>
        <p:nvPicPr>
          <p:cNvPr id="5" name="Picture 4"/>
          <p:cNvPicPr/>
          <p:nvPr/>
        </p:nvPicPr>
        <p:blipFill rotWithShape="1">
          <a:blip r:embed="rId3"/>
          <a:srcRect t="53669" r="65770"/>
          <a:stretch/>
        </p:blipFill>
        <p:spPr>
          <a:xfrm>
            <a:off x="6477000" y="2975457"/>
            <a:ext cx="1792658" cy="1739758"/>
          </a:xfrm>
          <a:prstGeom prst="rect">
            <a:avLst/>
          </a:prstGeom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22931" t="9863" r="25752" b="4659"/>
          <a:stretch/>
        </p:blipFill>
        <p:spPr>
          <a:xfrm>
            <a:off x="4456723" y="4191000"/>
            <a:ext cx="2018323" cy="204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092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2910" y="177800"/>
            <a:ext cx="8636290" cy="880369"/>
          </a:xfrm>
        </p:spPr>
        <p:txBody>
          <a:bodyPr/>
          <a:lstStyle/>
          <a:p>
            <a:r>
              <a:rPr lang="en-US" dirty="0" smtClean="0"/>
              <a:t>Other Highlights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157" y="885748"/>
            <a:ext cx="4255298" cy="4961631"/>
          </a:xfrm>
        </p:spPr>
        <p:txBody>
          <a:bodyPr>
            <a:normAutofit/>
          </a:bodyPr>
          <a:lstStyle/>
          <a:p>
            <a:r>
              <a:rPr lang="en-US" dirty="0" smtClean="0"/>
              <a:t>Quasi </a:t>
            </a:r>
            <a:r>
              <a:rPr lang="en-US" dirty="0"/>
              <a:t>Elastic</a:t>
            </a:r>
          </a:p>
          <a:p>
            <a:pPr lvl="1"/>
            <a:r>
              <a:rPr lang="en-US" dirty="0"/>
              <a:t>Global fitting</a:t>
            </a:r>
          </a:p>
          <a:p>
            <a:pPr lvl="1"/>
            <a:r>
              <a:rPr lang="en-US" dirty="0"/>
              <a:t>Collaborating on next </a:t>
            </a:r>
            <a:r>
              <a:rPr lang="en-US" dirty="0" smtClean="0"/>
              <a:t>interface, </a:t>
            </a:r>
            <a:r>
              <a:rPr lang="en-US" dirty="0" err="1" smtClean="0"/>
              <a:t>pyQt</a:t>
            </a:r>
            <a:r>
              <a:rPr lang="en-US" dirty="0" smtClean="0"/>
              <a:t>	</a:t>
            </a:r>
          </a:p>
          <a:p>
            <a:r>
              <a:rPr lang="en-US" dirty="0" smtClean="0"/>
              <a:t>Event </a:t>
            </a:r>
            <a:r>
              <a:rPr lang="en-US" dirty="0"/>
              <a:t>filtering </a:t>
            </a:r>
            <a:r>
              <a:rPr lang="en-US" dirty="0" smtClean="0"/>
              <a:t>improvements</a:t>
            </a:r>
          </a:p>
          <a:p>
            <a:r>
              <a:rPr lang="en-US" dirty="0" smtClean="0"/>
              <a:t>Single </a:t>
            </a:r>
            <a:r>
              <a:rPr lang="en-US" dirty="0"/>
              <a:t>c</a:t>
            </a:r>
            <a:r>
              <a:rPr lang="en-US" dirty="0" smtClean="0"/>
              <a:t>rystal peak integration improvements</a:t>
            </a:r>
            <a:endParaRPr lang="en-US" dirty="0" smtClean="0"/>
          </a:p>
          <a:p>
            <a:r>
              <a:rPr lang="en-US" dirty="0" smtClean="0"/>
              <a:t>Diffuse scattering</a:t>
            </a:r>
          </a:p>
          <a:p>
            <a:pPr lvl="1"/>
            <a:r>
              <a:rPr lang="en-US" dirty="0" smtClean="0"/>
              <a:t>3D-ΔPDF</a:t>
            </a:r>
          </a:p>
          <a:p>
            <a:pPr lvl="1"/>
            <a:endParaRPr lang="en-US" dirty="0" smtClean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32" name="Group 31"/>
          <p:cNvGrpSpPr/>
          <p:nvPr/>
        </p:nvGrpSpPr>
        <p:grpSpPr>
          <a:xfrm>
            <a:off x="6248400" y="177800"/>
            <a:ext cx="2286306" cy="2321011"/>
            <a:chOff x="388175" y="2076153"/>
            <a:chExt cx="4080295" cy="4142232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440" y="2191965"/>
              <a:ext cx="3890514" cy="3674004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388175" y="2076153"/>
              <a:ext cx="4080295" cy="4142232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257482" y="1579115"/>
            <a:ext cx="2310747" cy="2228345"/>
            <a:chOff x="4580612" y="2069386"/>
            <a:chExt cx="4429485" cy="4141637"/>
          </a:xfrm>
        </p:grpSpPr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0473" y="2076153"/>
              <a:ext cx="4359688" cy="3695627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>
            <a:xfrm>
              <a:off x="4580613" y="2069386"/>
              <a:ext cx="4399547" cy="4141637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/>
            <p:cNvCxnSpPr/>
            <p:nvPr/>
          </p:nvCxnSpPr>
          <p:spPr>
            <a:xfrm flipV="1">
              <a:off x="4580612" y="5865969"/>
              <a:ext cx="4399548" cy="17253"/>
            </a:xfrm>
            <a:prstGeom prst="line">
              <a:avLst/>
            </a:prstGeom>
            <a:ln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073647" y="5118394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Q=0.3Å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183746" y="3350861"/>
              <a:ext cx="826351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Q=1.9Å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</a:t>
              </a:r>
              <a:r>
                <a:rPr lang="en-US" sz="1100" baseline="30000" dirty="0">
                  <a:latin typeface="Arial Rounded MT Bold" panose="020F0704030504030204" pitchFamily="34" charset="0"/>
                </a:rPr>
                <a:t>1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226047" y="4897751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Q=0.5Å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378447" y="4686212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Q=0.7Å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530847" y="4470123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Q=0.9Å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683247" y="4249482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Q=1.1Å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835646" y="4019739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Q=1.3Å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988046" y="3812750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Q=1.5Å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8140448" y="3596658"/>
              <a:ext cx="805388" cy="2731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>
                  <a:latin typeface="Arial Rounded MT Bold" panose="020F0704030504030204" pitchFamily="34" charset="0"/>
                </a:rPr>
                <a:t>Q=1.7Å</a:t>
              </a:r>
              <a:r>
                <a:rPr lang="en-US" sz="800" baseline="30000" dirty="0">
                  <a:latin typeface="Arial Rounded MT Bold" panose="020F0704030504030204" pitchFamily="34" charset="0"/>
                </a:rPr>
                <a:t>-1</a:t>
              </a:r>
            </a:p>
          </p:txBody>
        </p:sp>
      </p:grpSp>
      <p:pic>
        <p:nvPicPr>
          <p:cNvPr id="20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3931" y="3989746"/>
            <a:ext cx="2875409" cy="2177332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467662" y="4724400"/>
            <a:ext cx="11913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Benzil</a:t>
            </a:r>
            <a:r>
              <a:rPr lang="en-US" sz="1400" dirty="0"/>
              <a:t> 300K</a:t>
            </a:r>
            <a:r>
              <a:rPr lang="en-US" sz="1400" dirty="0" smtClean="0"/>
              <a:t>,</a:t>
            </a:r>
            <a:br>
              <a:rPr lang="en-US" sz="1400" dirty="0" smtClean="0"/>
            </a:br>
            <a:r>
              <a:rPr lang="en-US" sz="1400" dirty="0" smtClean="0"/>
              <a:t> </a:t>
            </a:r>
            <a:r>
              <a:rPr lang="en-US" sz="1400" dirty="0"/>
              <a:t>y=0.5</a:t>
            </a:r>
          </a:p>
        </p:txBody>
      </p:sp>
    </p:spTree>
    <p:extLst>
      <p:ext uri="{BB962C8B-B14F-4D97-AF65-F5344CB8AC3E}">
        <p14:creationId xmlns:p14="http://schemas.microsoft.com/office/powerpoint/2010/main" val="210330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HFIR Needs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10" y="914400"/>
            <a:ext cx="4292890" cy="4471932"/>
          </a:xfrm>
        </p:spPr>
        <p:txBody>
          <a:bodyPr/>
          <a:lstStyle/>
          <a:p>
            <a:r>
              <a:rPr lang="en-US" dirty="0" smtClean="0"/>
              <a:t>Continuous beam data structure</a:t>
            </a:r>
          </a:p>
          <a:p>
            <a:r>
              <a:rPr lang="en-US" dirty="0" smtClean="0"/>
              <a:t>WAND2 </a:t>
            </a:r>
          </a:p>
          <a:p>
            <a:pPr lvl="1"/>
            <a:r>
              <a:rPr lang="en-US" dirty="0" smtClean="0"/>
              <a:t>Events</a:t>
            </a:r>
          </a:p>
          <a:p>
            <a:r>
              <a:rPr lang="en-US" dirty="0" smtClean="0"/>
              <a:t>4 Circle</a:t>
            </a:r>
          </a:p>
          <a:p>
            <a:pPr lvl="1"/>
            <a:r>
              <a:rPr lang="en-US" dirty="0" smtClean="0"/>
              <a:t>File Format</a:t>
            </a:r>
          </a:p>
          <a:p>
            <a:pPr lvl="1"/>
            <a:r>
              <a:rPr lang="en-US" dirty="0" smtClean="0"/>
              <a:t>Data structure changes</a:t>
            </a:r>
          </a:p>
          <a:p>
            <a:pPr lvl="2"/>
            <a:r>
              <a:rPr lang="en-US" dirty="0" smtClean="0"/>
              <a:t>Keeping instrument definitions for each run.</a:t>
            </a:r>
          </a:p>
          <a:p>
            <a:r>
              <a:rPr lang="en-US" dirty="0" smtClean="0"/>
              <a:t>SANS</a:t>
            </a:r>
          </a:p>
          <a:p>
            <a:pPr lvl="1"/>
            <a:r>
              <a:rPr lang="en-US" dirty="0" smtClean="0"/>
              <a:t>File format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0" y="1066800"/>
            <a:ext cx="4431679" cy="2406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967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Expanded Need and Use of Meta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2910" y="914400"/>
            <a:ext cx="4673890" cy="54102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New uses</a:t>
            </a:r>
          </a:p>
          <a:p>
            <a:pPr lvl="1"/>
            <a:r>
              <a:rPr lang="en-US" dirty="0" smtClean="0"/>
              <a:t>UB matrix on </a:t>
            </a:r>
            <a:r>
              <a:rPr lang="en-US" dirty="0" err="1" smtClean="0"/>
              <a:t>Hyspec</a:t>
            </a:r>
            <a:r>
              <a:rPr lang="en-US" dirty="0" smtClean="0"/>
              <a:t> into Auto reduction</a:t>
            </a:r>
          </a:p>
          <a:p>
            <a:pPr lvl="1"/>
            <a:r>
              <a:rPr lang="en-US" dirty="0" smtClean="0"/>
              <a:t>Table filling on SANS for guided reduction</a:t>
            </a:r>
          </a:p>
          <a:p>
            <a:pPr lvl="1"/>
            <a:r>
              <a:rPr lang="en-US" dirty="0" smtClean="0"/>
              <a:t>Sample container information from sample data base on </a:t>
            </a:r>
            <a:r>
              <a:rPr lang="en-US" dirty="0" err="1" smtClean="0"/>
              <a:t>Powgen</a:t>
            </a:r>
            <a:endParaRPr lang="en-US" dirty="0" smtClean="0"/>
          </a:p>
          <a:p>
            <a:r>
              <a:rPr lang="en-US" dirty="0" smtClean="0"/>
              <a:t>Changing infrastructure to support use</a:t>
            </a:r>
          </a:p>
          <a:p>
            <a:pPr lvl="1"/>
            <a:r>
              <a:rPr lang="en-US" dirty="0" smtClean="0"/>
              <a:t>Migration from </a:t>
            </a:r>
            <a:r>
              <a:rPr lang="en-US" dirty="0" err="1" smtClean="0"/>
              <a:t>Icat</a:t>
            </a:r>
            <a:r>
              <a:rPr lang="en-US" dirty="0" smtClean="0"/>
              <a:t> to </a:t>
            </a:r>
            <a:r>
              <a:rPr lang="en-US" dirty="0" err="1" smtClean="0"/>
              <a:t>ONCat</a:t>
            </a:r>
            <a:endParaRPr lang="en-US" dirty="0" smtClean="0"/>
          </a:p>
          <a:p>
            <a:pPr lvl="2"/>
            <a:r>
              <a:rPr lang="en-US" dirty="0" smtClean="0"/>
              <a:t>Remove limits on amount of Meta Data</a:t>
            </a:r>
          </a:p>
          <a:p>
            <a:pPr lvl="1"/>
            <a:r>
              <a:rPr lang="en-US" dirty="0" smtClean="0"/>
              <a:t>Option to skip loading certain metadata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2653" b="30953"/>
          <a:stretch/>
        </p:blipFill>
        <p:spPr>
          <a:xfrm>
            <a:off x="4953000" y="914400"/>
            <a:ext cx="3995648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53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owerpoint-Template_HFIR-SNS">
  <a:themeElements>
    <a:clrScheme name="ORNL Corporate Color Palette FINAL">
      <a:dk1>
        <a:sysClr val="windowText" lastClr="000000"/>
      </a:dk1>
      <a:lt1>
        <a:sysClr val="window" lastClr="FFFFFF"/>
      </a:lt1>
      <a:dk2>
        <a:srgbClr val="18783D"/>
      </a:dk2>
      <a:lt2>
        <a:srgbClr val="FFFFFF"/>
      </a:lt2>
      <a:accent1>
        <a:srgbClr val="2A6EBB"/>
      </a:accent1>
      <a:accent2>
        <a:srgbClr val="69BE28"/>
      </a:accent2>
      <a:accent3>
        <a:srgbClr val="E37222"/>
      </a:accent3>
      <a:accent4>
        <a:srgbClr val="3CB6CE"/>
      </a:accent4>
      <a:accent5>
        <a:srgbClr val="983222"/>
      </a:accent5>
      <a:accent6>
        <a:srgbClr val="FECB00"/>
      </a:accent6>
      <a:hlink>
        <a:srgbClr val="2A6EBB"/>
      </a:hlink>
      <a:folHlink>
        <a:srgbClr val="207C47"/>
      </a:folHlink>
    </a:clrScheme>
    <a:fontScheme name="ORNL 201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solidFill>
            <a:schemeClr val="accent1"/>
          </a:solidFill>
        </a:ln>
        <a:effectLst/>
        <a:scene3d>
          <a:camera prst="orthographicFront">
            <a:rot lat="0" lon="0" rev="0"/>
          </a:camera>
          <a:lightRig rig="balanced" dir="t">
            <a:rot lat="0" lon="0" rev="0"/>
          </a:lightRig>
        </a:scene3d>
        <a:sp3d>
          <a:contourClr>
            <a:schemeClr val="lt1"/>
          </a:contourClr>
        </a:sp3d>
      </a:spPr>
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lnSpc>
            <a:spcPct val="90000"/>
          </a:lnSpc>
          <a:defRPr dirty="0" smtClean="0">
            <a:solidFill>
              <a:schemeClr val="tx1"/>
            </a:solidFill>
          </a:defRPr>
        </a:defPPr>
      </a:lstStyle>
      <a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ctr">
          <a:lnSpc>
            <a:spcPct val="90000"/>
          </a:lnSpc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pdate strategic science plan 2015" id="{FDBD9B94-9CB7-8A4D-9744-E6FC62C9A4C7}" vid="{A5F35949-5F5E-FC47-B1BA-8B4A37602A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nscd_2016</Template>
  <TotalTime>4236</TotalTime>
  <Words>569</Words>
  <Application>Microsoft Macintosh PowerPoint</Application>
  <PresentationFormat>On-screen Show (4:3)</PresentationFormat>
  <Paragraphs>141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 Black</vt:lpstr>
      <vt:lpstr>Arial Rounded MT Bold</vt:lpstr>
      <vt:lpstr>Calibri</vt:lpstr>
      <vt:lpstr>Times New Roman</vt:lpstr>
      <vt:lpstr>Arial</vt:lpstr>
      <vt:lpstr>Powerpoint-Template_HFIR-SNS</vt:lpstr>
      <vt:lpstr>Mantid at ORNL: Current Status and Future Directions</vt:lpstr>
      <vt:lpstr>Overview</vt:lpstr>
      <vt:lpstr>Mantid usage at ORNL - HFIR</vt:lpstr>
      <vt:lpstr>Mantid usage at ORNL – SNS </vt:lpstr>
      <vt:lpstr>Multiple Interfaces</vt:lpstr>
      <vt:lpstr>MD workspaces and 3D vis improvements</vt:lpstr>
      <vt:lpstr>Other Highlights </vt:lpstr>
      <vt:lpstr>HFIR Needs</vt:lpstr>
      <vt:lpstr>Expanded Need and Use of Meta Data</vt:lpstr>
      <vt:lpstr>Preparing Mantid for the future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ORNL Perspective</dc:title>
  <dc:creator>Microsoft Office User</dc:creator>
  <cp:lastModifiedBy>Microsoft Office User</cp:lastModifiedBy>
  <cp:revision>39</cp:revision>
  <dcterms:created xsi:type="dcterms:W3CDTF">2017-06-02T13:50:00Z</dcterms:created>
  <dcterms:modified xsi:type="dcterms:W3CDTF">2017-06-13T12:48:33Z</dcterms:modified>
</cp:coreProperties>
</file>